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955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397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31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97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270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06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299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23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439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550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904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FAE0-85F6-40C7-A2D8-43A40B813F3E}" type="datetimeFigureOut">
              <a:rPr lang="de-DE" smtClean="0"/>
              <a:t>05.12.2016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37F8-1D0F-4C6B-ADB6-3517F80419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19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b="1" dirty="0" smtClean="0"/>
              <a:t>Europawoche 2017</a:t>
            </a:r>
            <a:endParaRPr lang="de-DE" sz="60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931" y="3409156"/>
            <a:ext cx="2857500" cy="1876425"/>
          </a:xfrm>
        </p:spPr>
      </p:pic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575" y="3138242"/>
            <a:ext cx="3466619" cy="2147339"/>
          </a:xfr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391" y="171451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537" y="1176672"/>
            <a:ext cx="4063831" cy="262530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363284" y="4924926"/>
            <a:ext cx="698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FF0000"/>
                </a:solidFill>
              </a:rPr>
              <a:t>europa@nottuln.de</a:t>
            </a:r>
            <a:endParaRPr lang="de-D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6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 smtClean="0"/>
              <a:t>Geschichte der Europawoche</a:t>
            </a:r>
            <a:endParaRPr lang="de-DE" sz="4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effectLst/>
              </a:rPr>
              <a:t>Die Europawoche findet seit 1995 jährlich um den 9. Mai (Europatag) statt.</a:t>
            </a:r>
          </a:p>
          <a:p>
            <a:pPr marL="0" indent="0">
              <a:buNone/>
            </a:pPr>
            <a:endParaRPr lang="de-DE" dirty="0" smtClean="0">
              <a:effectLst/>
            </a:endParaRPr>
          </a:p>
          <a:p>
            <a:r>
              <a:rPr lang="de-DE" dirty="0" smtClean="0">
                <a:effectLst/>
              </a:rPr>
              <a:t>An diesem Tag finden jedes Jahr EU-weit Veranstaltungen und Festlichkeiten statt, die Europa seinen Bürgern und die Völker der Union einander näherbringen sollen.</a:t>
            </a:r>
          </a:p>
          <a:p>
            <a:endParaRPr lang="de-DE" dirty="0"/>
          </a:p>
          <a:p>
            <a:r>
              <a:rPr lang="de-DE" dirty="0" smtClean="0">
                <a:effectLst/>
              </a:rPr>
              <a:t>Jedes Jahr gibt es ein bestimmtes Motto, an dem man sich orientieren kann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075" y="110791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 smtClean="0"/>
              <a:t>Ziel der Europawoche </a:t>
            </a:r>
            <a:endParaRPr lang="de-DE" sz="4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Ziel ist es, die europäische Idee durch Veranstaltungen in ganz Deutschland zu kommunizieren, zu diskutieren, begreifbar und erfahrbar zu machen.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Möglichst vielen Bürgerinnen und Bürgern soll die Gelegenheit geboten werden, sich über Europa und die europäische Integration zu informieren und aktuelle Themen der Europapolitik zu diskutieren.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222" y="230188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Arten von Veranstaltungen</a:t>
            </a:r>
            <a:endParaRPr lang="de-DE" b="1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Plattdeutsch – eine </a:t>
            </a:r>
            <a:r>
              <a:rPr lang="de-DE" b="1" dirty="0"/>
              <a:t>der kleinen Sprachen in </a:t>
            </a:r>
            <a:r>
              <a:rPr lang="de-DE" b="1" dirty="0" smtClean="0"/>
              <a:t>Europa</a:t>
            </a:r>
          </a:p>
          <a:p>
            <a:pPr marL="0" indent="0">
              <a:buNone/>
            </a:pPr>
            <a:r>
              <a:rPr lang="de-DE" sz="1000" dirty="0" smtClean="0"/>
              <a:t>   </a:t>
            </a:r>
            <a:r>
              <a:rPr lang="de-DE" sz="1600" b="1" dirty="0" smtClean="0"/>
              <a:t>(</a:t>
            </a:r>
            <a:r>
              <a:rPr lang="de-DE" sz="1600" dirty="0" smtClean="0"/>
              <a:t>In </a:t>
            </a:r>
            <a:r>
              <a:rPr lang="de-DE" sz="1600" dirty="0"/>
              <a:t>Europa gibt es 23 Amtssprachen und mehr als 60 </a:t>
            </a:r>
            <a:r>
              <a:rPr lang="de-DE" sz="1600" dirty="0" smtClean="0"/>
              <a:t>Regional- oder </a:t>
            </a:r>
            <a:r>
              <a:rPr lang="de-DE" sz="1600" dirty="0"/>
              <a:t>Minderheitensprachen. Im 21. Jahrhundert wird</a:t>
            </a:r>
          </a:p>
          <a:p>
            <a:pPr marL="0" indent="0">
              <a:buNone/>
            </a:pPr>
            <a:r>
              <a:rPr lang="de-DE" sz="1600" dirty="0" smtClean="0"/>
              <a:t> etwa </a:t>
            </a:r>
            <a:r>
              <a:rPr lang="de-DE" sz="1600" dirty="0"/>
              <a:t>ein Drittel aller Sprachen aussterben. </a:t>
            </a:r>
            <a:r>
              <a:rPr lang="de-DE" sz="1600" dirty="0" smtClean="0"/>
              <a:t>Pessimisten </a:t>
            </a:r>
            <a:r>
              <a:rPr lang="de-DE" sz="1600" dirty="0"/>
              <a:t>gehen von 90 Prozent aus. Wo steht Platt</a:t>
            </a:r>
            <a:r>
              <a:rPr lang="de-DE" sz="1600" dirty="0" smtClean="0"/>
              <a:t>?)</a:t>
            </a:r>
          </a:p>
          <a:p>
            <a:pPr marL="0" indent="0">
              <a:buNone/>
            </a:pPr>
            <a:endParaRPr lang="de-DE" sz="1600" dirty="0" smtClean="0"/>
          </a:p>
          <a:p>
            <a:r>
              <a:rPr lang="de-DE" b="1" dirty="0" smtClean="0"/>
              <a:t>Informationen </a:t>
            </a:r>
            <a:r>
              <a:rPr lang="de-DE" b="1" dirty="0"/>
              <a:t>zum Freiwilligendienst (</a:t>
            </a:r>
            <a:r>
              <a:rPr lang="de-DE" b="1" dirty="0" smtClean="0"/>
              <a:t>FSJ)und </a:t>
            </a:r>
            <a:r>
              <a:rPr lang="de-DE" b="1" dirty="0"/>
              <a:t>Europäischen Freiwilligendienst (EFD</a:t>
            </a:r>
            <a:r>
              <a:rPr lang="de-DE" b="1" dirty="0" smtClean="0"/>
              <a:t>)</a:t>
            </a:r>
          </a:p>
          <a:p>
            <a:pPr marL="0" indent="0">
              <a:buNone/>
            </a:pPr>
            <a:r>
              <a:rPr lang="de-DE" sz="1000" dirty="0" smtClean="0"/>
              <a:t> </a:t>
            </a:r>
            <a:r>
              <a:rPr lang="de-DE" sz="1600" dirty="0" smtClean="0"/>
              <a:t>(Es </a:t>
            </a:r>
            <a:r>
              <a:rPr lang="de-DE" sz="1600" dirty="0"/>
              <a:t>gibt </a:t>
            </a:r>
            <a:r>
              <a:rPr lang="de-DE" sz="1600" dirty="0" smtClean="0"/>
              <a:t>interessante Varianten </a:t>
            </a:r>
            <a:r>
              <a:rPr lang="de-DE" sz="1600" dirty="0"/>
              <a:t>für den Einstieg in einen neuen </a:t>
            </a:r>
            <a:r>
              <a:rPr lang="de-DE" sz="1600" dirty="0" smtClean="0"/>
              <a:t>Lebensabschnitt – </a:t>
            </a:r>
            <a:r>
              <a:rPr lang="de-DE" sz="1600" dirty="0"/>
              <a:t>das Freiwillige Soziale Jahr (FSJ) im In- </a:t>
            </a:r>
            <a:r>
              <a:rPr lang="de-DE" sz="1600" dirty="0" smtClean="0"/>
              <a:t>     und </a:t>
            </a:r>
            <a:r>
              <a:rPr lang="de-DE" sz="1600" dirty="0"/>
              <a:t>Ausland und </a:t>
            </a:r>
            <a:r>
              <a:rPr lang="de-DE" sz="1600" dirty="0" smtClean="0"/>
              <a:t>der Bundesfreiwilligendienst </a:t>
            </a:r>
            <a:r>
              <a:rPr lang="de-DE" sz="1600" dirty="0"/>
              <a:t>(BFD</a:t>
            </a:r>
            <a:r>
              <a:rPr lang="de-DE" sz="1600" dirty="0" smtClean="0"/>
              <a:t>)</a:t>
            </a:r>
          </a:p>
          <a:p>
            <a:pPr marL="0" indent="0">
              <a:buNone/>
            </a:pPr>
            <a:endParaRPr lang="de-DE" sz="1600" dirty="0"/>
          </a:p>
          <a:p>
            <a:r>
              <a:rPr lang="de-DE" b="1" dirty="0"/>
              <a:t>Klimawandel und Klimagerechtigkeit: </a:t>
            </a:r>
            <a:r>
              <a:rPr lang="de-DE" b="1" dirty="0" smtClean="0"/>
              <a:t>Welche Strategien </a:t>
            </a:r>
            <a:r>
              <a:rPr lang="de-DE" b="1" dirty="0"/>
              <a:t>verfolgt die Europäische Union?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222" y="230188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2812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45168" y="1288214"/>
            <a:ext cx="10515600" cy="4351338"/>
          </a:xfrm>
        </p:spPr>
        <p:txBody>
          <a:bodyPr/>
          <a:lstStyle/>
          <a:p>
            <a:r>
              <a:rPr lang="de-DE" b="1" dirty="0"/>
              <a:t>Der Welthandel </a:t>
            </a:r>
            <a:r>
              <a:rPr lang="de-DE" b="1" dirty="0" smtClean="0"/>
              <a:t>– Globalisierung</a:t>
            </a:r>
            <a:r>
              <a:rPr lang="de-DE" b="1" dirty="0"/>
              <a:t>, fairer Handel und die </a:t>
            </a:r>
            <a:r>
              <a:rPr lang="de-DE" b="1" dirty="0" smtClean="0"/>
              <a:t>EU</a:t>
            </a:r>
          </a:p>
          <a:p>
            <a:endParaRPr lang="de-DE" b="1" dirty="0" smtClean="0"/>
          </a:p>
          <a:p>
            <a:r>
              <a:rPr lang="de-DE" b="1" dirty="0" smtClean="0"/>
              <a:t>Europa-Rallye </a:t>
            </a:r>
            <a:r>
              <a:rPr lang="de-DE" sz="1600" dirty="0" smtClean="0"/>
              <a:t>(Drei </a:t>
            </a:r>
            <a:r>
              <a:rPr lang="de-DE" sz="1600" dirty="0"/>
              <a:t>Nachmittage virtuelles Rätseln zum Thema </a:t>
            </a:r>
            <a:r>
              <a:rPr lang="de-DE" sz="1600" dirty="0" smtClean="0"/>
              <a:t>Europa, mit </a:t>
            </a:r>
            <a:r>
              <a:rPr lang="de-DE" sz="1600" dirty="0"/>
              <a:t>Bilderrätsel und europäischem Kochduell</a:t>
            </a:r>
            <a:r>
              <a:rPr lang="de-DE" sz="1600" dirty="0" smtClean="0"/>
              <a:t>.)</a:t>
            </a:r>
          </a:p>
          <a:p>
            <a:endParaRPr lang="de-DE" sz="1600" dirty="0"/>
          </a:p>
          <a:p>
            <a:r>
              <a:rPr lang="de-DE" b="1" dirty="0" smtClean="0"/>
              <a:t>Kinderspieldisco </a:t>
            </a:r>
            <a:r>
              <a:rPr lang="de-DE" b="1" dirty="0"/>
              <a:t>„Europa</a:t>
            </a:r>
            <a:r>
              <a:rPr lang="de-DE" b="1" dirty="0" smtClean="0"/>
              <a:t>“  </a:t>
            </a:r>
            <a:r>
              <a:rPr lang="de-DE" sz="1600" dirty="0" smtClean="0"/>
              <a:t>(</a:t>
            </a:r>
            <a:r>
              <a:rPr lang="de-DE" sz="1600" dirty="0"/>
              <a:t>Kinder bekommen spielerisch und mit Spaß Informationen über</a:t>
            </a:r>
          </a:p>
          <a:p>
            <a:pPr marL="0" indent="0">
              <a:buNone/>
            </a:pPr>
            <a:r>
              <a:rPr lang="de-DE" sz="1600" dirty="0" smtClean="0"/>
              <a:t>     verschiedene </a:t>
            </a:r>
            <a:r>
              <a:rPr lang="de-DE" sz="1600" dirty="0"/>
              <a:t>europäische Länder. Es werden Musik, </a:t>
            </a:r>
            <a:r>
              <a:rPr lang="de-DE" sz="1600" dirty="0" smtClean="0"/>
              <a:t>Tanz, Rate- </a:t>
            </a:r>
            <a:r>
              <a:rPr lang="de-DE" sz="1600" dirty="0"/>
              <a:t>und Bewegungsspiele, Speisen und </a:t>
            </a:r>
            <a:r>
              <a:rPr lang="de-DE" sz="1600" dirty="0" smtClean="0"/>
              <a:t>Getränke angeboten.)</a:t>
            </a:r>
          </a:p>
          <a:p>
            <a:pPr marL="0" indent="0">
              <a:buNone/>
            </a:pPr>
            <a:endParaRPr lang="de-DE" sz="1600" dirty="0"/>
          </a:p>
          <a:p>
            <a:r>
              <a:rPr lang="de-DE" b="1" dirty="0"/>
              <a:t>Verbraucherschutz: Die </a:t>
            </a:r>
            <a:r>
              <a:rPr lang="de-DE" b="1" dirty="0" smtClean="0"/>
              <a:t>Kennzeichnung von </a:t>
            </a:r>
            <a:r>
              <a:rPr lang="de-DE" b="1" dirty="0"/>
              <a:t>Lebensmitteln in der EU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9" y="169362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43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20838"/>
            <a:ext cx="10515600" cy="4351338"/>
          </a:xfrm>
        </p:spPr>
        <p:txBody>
          <a:bodyPr/>
          <a:lstStyle/>
          <a:p>
            <a:r>
              <a:rPr lang="de-DE" b="1" dirty="0"/>
              <a:t>Europäischer </a:t>
            </a:r>
            <a:r>
              <a:rPr lang="de-DE" b="1" dirty="0" smtClean="0"/>
              <a:t>Mittagstisch </a:t>
            </a:r>
            <a:r>
              <a:rPr lang="de-DE" sz="1600" dirty="0" smtClean="0"/>
              <a:t>(Jeden </a:t>
            </a:r>
            <a:r>
              <a:rPr lang="de-DE" sz="1600" dirty="0"/>
              <a:t>Tag gibt es ein Gericht aus einem europäischen </a:t>
            </a:r>
            <a:r>
              <a:rPr lang="de-DE" sz="1600" dirty="0" smtClean="0"/>
              <a:t>Nachbarland)</a:t>
            </a:r>
          </a:p>
          <a:p>
            <a:endParaRPr lang="de-DE" sz="1600" dirty="0"/>
          </a:p>
          <a:p>
            <a:r>
              <a:rPr lang="de-DE" b="1" dirty="0" smtClean="0"/>
              <a:t>Unter Nachbarn </a:t>
            </a:r>
            <a:r>
              <a:rPr lang="de-DE" sz="1600" dirty="0" smtClean="0"/>
              <a:t>(Nachbarn </a:t>
            </a:r>
            <a:r>
              <a:rPr lang="de-DE" sz="1600" dirty="0"/>
              <a:t>treffen Nachbarn. Es gibt Essen und Trinken </a:t>
            </a:r>
            <a:r>
              <a:rPr lang="de-DE" sz="1600" dirty="0" smtClean="0"/>
              <a:t>aus den </a:t>
            </a:r>
            <a:r>
              <a:rPr lang="de-DE" sz="1600" dirty="0"/>
              <a:t>Herkunftsländern unserer Nachbarn. </a:t>
            </a:r>
            <a:r>
              <a:rPr lang="de-DE" sz="1600" dirty="0" smtClean="0"/>
              <a:t>Treffen </a:t>
            </a:r>
            <a:r>
              <a:rPr lang="de-DE" sz="1600" dirty="0"/>
              <a:t>für Menschen (Nachbarn) mit Neugier auf </a:t>
            </a:r>
            <a:r>
              <a:rPr lang="de-DE" sz="1600" dirty="0" smtClean="0"/>
              <a:t>andere Menschen </a:t>
            </a:r>
            <a:r>
              <a:rPr lang="de-DE" sz="1600" dirty="0"/>
              <a:t>(Nachbarn), andere Kulturen, anderes Essen </a:t>
            </a:r>
            <a:r>
              <a:rPr lang="de-DE" sz="1600" dirty="0" smtClean="0"/>
              <a:t>und andere Biographien)</a:t>
            </a:r>
          </a:p>
          <a:p>
            <a:endParaRPr lang="de-DE" sz="1600" dirty="0"/>
          </a:p>
          <a:p>
            <a:r>
              <a:rPr lang="de-DE" b="1" dirty="0" smtClean="0"/>
              <a:t>Europa-Café </a:t>
            </a:r>
            <a:r>
              <a:rPr lang="de-DE" sz="1600" dirty="0" smtClean="0"/>
              <a:t>(Musik</a:t>
            </a:r>
            <a:r>
              <a:rPr lang="de-DE" sz="1600" dirty="0"/>
              <a:t>, Darbietungen, Tanzgruppen und Speisen aus </a:t>
            </a:r>
            <a:r>
              <a:rPr lang="de-DE" sz="1600" dirty="0" smtClean="0"/>
              <a:t>verschiedenen Kulturen</a:t>
            </a:r>
            <a:r>
              <a:rPr lang="de-DE" sz="1600" dirty="0"/>
              <a:t>. Kaffee, Kuchen und mehr. Die </a:t>
            </a:r>
            <a:r>
              <a:rPr lang="de-DE" sz="1600" dirty="0" smtClean="0"/>
              <a:t>Veranstaltung richtet </a:t>
            </a:r>
            <a:r>
              <a:rPr lang="de-DE" sz="1600" dirty="0"/>
              <a:t>sich an die ganze Familie</a:t>
            </a:r>
            <a:r>
              <a:rPr lang="de-DE" sz="1600" dirty="0" smtClean="0"/>
              <a:t>.)</a:t>
            </a:r>
            <a:endParaRPr lang="de-DE" sz="1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222" y="230188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 smtClean="0"/>
              <a:t>Akteure</a:t>
            </a:r>
            <a:endParaRPr lang="de-DE" sz="4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b="1" i="1" dirty="0"/>
              <a:t>Arbeit und Leben Bremerhaven </a:t>
            </a:r>
            <a:r>
              <a:rPr lang="de-DE" sz="1800" b="1" i="1" dirty="0" smtClean="0"/>
              <a:t>e.V., Arbeiterwohlfahrt </a:t>
            </a:r>
            <a:r>
              <a:rPr lang="de-DE" sz="1800" b="1" i="1" dirty="0"/>
              <a:t>Bremen (AWO </a:t>
            </a:r>
            <a:r>
              <a:rPr lang="de-DE" sz="1800" b="1" i="1" dirty="0" smtClean="0"/>
              <a:t>Bremen), Kreisjugendwerk, Arbeitnehmerkammer Bremen, Arbeitnehmerwohlfahrt </a:t>
            </a:r>
            <a:r>
              <a:rPr lang="de-DE" sz="1800" b="1" i="1" dirty="0"/>
              <a:t>Bremerhaven (AWO Bremerhaven) </a:t>
            </a:r>
            <a:r>
              <a:rPr lang="de-DE" sz="1800" b="1" i="1" dirty="0" smtClean="0"/>
              <a:t>– Kontacta-Bus,  Ärztekammer Bremen, Berufliche </a:t>
            </a:r>
            <a:r>
              <a:rPr lang="de-DE" sz="1800" b="1" i="1" dirty="0"/>
              <a:t>Schule für </a:t>
            </a:r>
            <a:r>
              <a:rPr lang="de-DE" sz="1800" b="1" i="1" dirty="0" smtClean="0"/>
              <a:t>Technik, Schulzentrum </a:t>
            </a:r>
            <a:r>
              <a:rPr lang="de-DE" sz="1800" b="1" i="1" dirty="0"/>
              <a:t>Carl von Ossietzky </a:t>
            </a:r>
            <a:r>
              <a:rPr lang="de-DE" sz="1800" b="1" i="1" dirty="0" smtClean="0"/>
              <a:t>Bremerhaven, EU-Abteilung, BIS Bremerhaven, Bildungsgemeinschaft </a:t>
            </a:r>
            <a:r>
              <a:rPr lang="de-DE" sz="1800" b="1" i="1" dirty="0"/>
              <a:t>Arbeit und Leben Bremerhaven </a:t>
            </a:r>
            <a:r>
              <a:rPr lang="de-DE" sz="1800" b="1" i="1" dirty="0" smtClean="0"/>
              <a:t>e.V., Bremer Frauenausschuss, Bremer Jugendring, Bremer </a:t>
            </a:r>
            <a:r>
              <a:rPr lang="de-DE" sz="1800" b="1" i="1" dirty="0"/>
              <a:t>Rat für </a:t>
            </a:r>
            <a:r>
              <a:rPr lang="de-DE" sz="1800" b="1" i="1" dirty="0" smtClean="0"/>
              <a:t>Integration, </a:t>
            </a:r>
            <a:r>
              <a:rPr lang="de-DE" sz="1800" b="1" i="1" dirty="0" smtClean="0"/>
              <a:t>Centre</a:t>
            </a:r>
            <a:r>
              <a:rPr lang="de-DE" sz="1800" b="1" i="1" dirty="0" smtClean="0"/>
              <a:t> </a:t>
            </a:r>
            <a:r>
              <a:rPr lang="de-DE" sz="1800" b="1" i="1" dirty="0"/>
              <a:t>for</a:t>
            </a:r>
            <a:r>
              <a:rPr lang="de-DE" sz="1800" b="1" i="1" dirty="0"/>
              <a:t> European Studies </a:t>
            </a:r>
            <a:r>
              <a:rPr lang="de-DE" sz="1800" b="1" i="1" dirty="0" smtClean="0"/>
              <a:t>/integrierte </a:t>
            </a:r>
            <a:r>
              <a:rPr lang="de-DE" sz="1800" b="1" i="1" dirty="0"/>
              <a:t>Europastudien Universität </a:t>
            </a:r>
            <a:r>
              <a:rPr lang="de-DE" sz="1800" b="1" i="1" dirty="0" smtClean="0"/>
              <a:t>Bremen, Bunker Valentin, Deutscher </a:t>
            </a:r>
            <a:r>
              <a:rPr lang="de-DE" sz="1800" b="1" i="1" dirty="0"/>
              <a:t>Volkshochschulverband International (</a:t>
            </a:r>
            <a:r>
              <a:rPr lang="de-DE" sz="1800" b="1" i="1" dirty="0" smtClean="0"/>
              <a:t>DVV), Deutsch-Italienische </a:t>
            </a:r>
            <a:r>
              <a:rPr lang="de-DE" sz="1800" b="1" i="1" dirty="0"/>
              <a:t>Gesellschaft Bremen e.V</a:t>
            </a:r>
            <a:r>
              <a:rPr lang="de-DE" sz="1800" b="1" i="1" dirty="0" smtClean="0"/>
              <a:t>., </a:t>
            </a:r>
            <a:r>
              <a:rPr lang="de-DE" sz="1800" b="1" i="1" dirty="0"/>
              <a:t>Ev.-Luth. Michaelis- und </a:t>
            </a:r>
            <a:r>
              <a:rPr lang="de-DE" sz="1800" b="1" i="1" dirty="0" smtClean="0"/>
              <a:t>Pauluskirchengemeinde, Die </a:t>
            </a:r>
            <a:r>
              <a:rPr lang="de-DE" sz="1800" b="1" i="1" dirty="0"/>
              <a:t>Falken“ Kreisverband </a:t>
            </a:r>
            <a:r>
              <a:rPr lang="de-DE" sz="1800" b="1" i="1" dirty="0" smtClean="0"/>
              <a:t>Bremerhaven, DIG </a:t>
            </a:r>
            <a:r>
              <a:rPr lang="de-DE" sz="1800" b="1" i="1" dirty="0"/>
              <a:t>Bremen </a:t>
            </a:r>
            <a:r>
              <a:rPr lang="de-DE" sz="1800" b="1" i="1" dirty="0" smtClean="0"/>
              <a:t>e.V., Erinnern </a:t>
            </a:r>
            <a:r>
              <a:rPr lang="de-DE" sz="1800" b="1" i="1" dirty="0"/>
              <a:t>für die </a:t>
            </a:r>
            <a:r>
              <a:rPr lang="de-DE" sz="1800" b="1" i="1" dirty="0" smtClean="0"/>
              <a:t>Zukunft, Enterprise </a:t>
            </a:r>
            <a:r>
              <a:rPr lang="de-DE" sz="1800" b="1" i="1" dirty="0"/>
              <a:t>Europe Network Bremen (</a:t>
            </a:r>
            <a:r>
              <a:rPr lang="de-DE" sz="1800" b="1" i="1" dirty="0" smtClean="0"/>
              <a:t>EEN), EuropaPunktBremen, Europaschule </a:t>
            </a:r>
            <a:r>
              <a:rPr lang="de-DE" sz="1800" b="1" i="1" dirty="0"/>
              <a:t>SZ SII </a:t>
            </a:r>
            <a:r>
              <a:rPr lang="de-DE" sz="1800" b="1" i="1" dirty="0" smtClean="0"/>
              <a:t>Utbremen</a:t>
            </a:r>
            <a:r>
              <a:rPr lang="de-DE" sz="1800" b="1" i="1" dirty="0" smtClean="0"/>
              <a:t>, Europa-Union </a:t>
            </a:r>
            <a:r>
              <a:rPr lang="de-DE" sz="1800" b="1" i="1" dirty="0"/>
              <a:t>e.V., Landesverband </a:t>
            </a:r>
            <a:r>
              <a:rPr lang="de-DE" sz="1800" b="1" i="1" dirty="0" smtClean="0"/>
              <a:t>Bremen, Freie </a:t>
            </a:r>
            <a:r>
              <a:rPr lang="de-DE" sz="1800" b="1" i="1" dirty="0"/>
              <a:t>Demokratische Partei (FDP) </a:t>
            </a:r>
            <a:r>
              <a:rPr lang="de-DE" sz="1800" b="1" i="1" dirty="0" smtClean="0"/>
              <a:t>Bremerhaven, Freiheit </a:t>
            </a:r>
            <a:r>
              <a:rPr lang="de-DE" sz="1800" b="1" i="1" dirty="0"/>
              <a:t>für die Westsahara (</a:t>
            </a:r>
            <a:r>
              <a:rPr lang="de-DE" sz="1800" b="1" i="1" dirty="0" smtClean="0"/>
              <a:t>NRO), Freizeitstätte Carsten-Lücken-Straße, Freizeittreff </a:t>
            </a:r>
            <a:r>
              <a:rPr lang="de-DE" sz="1800" b="1" i="1" dirty="0"/>
              <a:t>Leherheide</a:t>
            </a:r>
            <a:r>
              <a:rPr lang="de-DE" sz="1800" b="1" i="1" dirty="0"/>
              <a:t>, </a:t>
            </a:r>
            <a:r>
              <a:rPr lang="de-DE" sz="1800" b="1" i="1" dirty="0" smtClean="0"/>
              <a:t>Bremerhaven, Fremdsprachenzentrum </a:t>
            </a:r>
            <a:r>
              <a:rPr lang="de-DE" sz="1800" b="1" i="1" dirty="0"/>
              <a:t>der Bremer </a:t>
            </a:r>
            <a:r>
              <a:rPr lang="de-DE" sz="1800" b="1" i="1" dirty="0" smtClean="0"/>
              <a:t>Hochschulen, Gaußschule </a:t>
            </a:r>
            <a:r>
              <a:rPr lang="de-DE" sz="1800" b="1" i="1" dirty="0"/>
              <a:t>II </a:t>
            </a:r>
            <a:r>
              <a:rPr lang="de-DE" sz="1800" b="1" i="1" dirty="0" smtClean="0"/>
              <a:t>Bremerhaven, Handelskammer Bremen, Heinrich-Heine-Schule</a:t>
            </a:r>
            <a:r>
              <a:rPr lang="de-DE" sz="1800" b="1" i="1" dirty="0"/>
              <a:t>, </a:t>
            </a:r>
            <a:r>
              <a:rPr lang="de-DE" sz="1800" b="1" i="1" dirty="0" smtClean="0"/>
              <a:t>Bremerhaven, Dr</a:t>
            </a:r>
            <a:r>
              <a:rPr lang="de-DE" sz="1800" b="1" i="1" dirty="0"/>
              <a:t>. Helga Trüpel, </a:t>
            </a:r>
            <a:r>
              <a:rPr lang="de-DE" sz="1800" b="1" i="1" dirty="0" smtClean="0"/>
              <a:t>MdEP</a:t>
            </a:r>
            <a:r>
              <a:rPr lang="de-DE" sz="1800" b="1" i="1" dirty="0" smtClean="0"/>
              <a:t>, Hochschule Bremen, Hochschule Bremerhaven, Humboldtschule Bremerhaven, Institut Français, Institut </a:t>
            </a:r>
            <a:r>
              <a:rPr lang="de-DE" sz="1800" b="1" i="1" dirty="0"/>
              <a:t>für niederdeutsche </a:t>
            </a:r>
            <a:r>
              <a:rPr lang="de-DE" sz="1800" b="1" i="1" dirty="0" smtClean="0"/>
              <a:t>Sprache, </a:t>
            </a:r>
            <a:r>
              <a:rPr lang="de-DE" sz="1800" b="1" i="1" dirty="0" smtClean="0"/>
              <a:t>Instituto</a:t>
            </a:r>
            <a:r>
              <a:rPr lang="de-DE" sz="1800" b="1" i="1" dirty="0" smtClean="0"/>
              <a:t> Cervantes, International </a:t>
            </a:r>
            <a:r>
              <a:rPr lang="de-DE" sz="1800" b="1" i="1" dirty="0"/>
              <a:t>Graduate Center der Hochschule </a:t>
            </a:r>
            <a:r>
              <a:rPr lang="de-DE" sz="1800" b="1" i="1" dirty="0" smtClean="0"/>
              <a:t>Bremen, Johann-Gutenberg-Schule</a:t>
            </a:r>
            <a:r>
              <a:rPr lang="de-DE" sz="1800" b="1" i="1" dirty="0"/>
              <a:t>, </a:t>
            </a:r>
            <a:r>
              <a:rPr lang="de-DE" sz="1800" b="1" i="1" dirty="0" smtClean="0"/>
              <a:t>Bremerhaven, Julius-Leber-Forum </a:t>
            </a:r>
            <a:r>
              <a:rPr lang="de-DE" sz="1800" b="1" i="1" dirty="0"/>
              <a:t>der </a:t>
            </a:r>
            <a:r>
              <a:rPr lang="de-DE" sz="1800" b="1" i="1" dirty="0" smtClean="0"/>
              <a:t>Friedrich-Ebert-Stiftung, JEF </a:t>
            </a:r>
            <a:r>
              <a:rPr lang="de-DE" sz="1800" b="1" i="1" dirty="0"/>
              <a:t>Bremen e.V. (Junge Europäische </a:t>
            </a:r>
            <a:r>
              <a:rPr lang="de-DE" sz="1800" b="1" i="1" dirty="0" smtClean="0"/>
              <a:t>Föderalisten), Jugendhaus Buchte, Konrad </a:t>
            </a:r>
            <a:r>
              <a:rPr lang="de-DE" sz="1800" b="1" i="1" dirty="0"/>
              <a:t>Adenauer </a:t>
            </a:r>
            <a:r>
              <a:rPr lang="de-DE" sz="1800" b="1" i="1" dirty="0" smtClean="0"/>
              <a:t>Stiftung, </a:t>
            </a:r>
            <a:r>
              <a:rPr lang="de-DE" sz="1800" b="1" i="1" dirty="0"/>
              <a:t>Türkisch- Islamische Gemeinde</a:t>
            </a: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9" y="169362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 smtClean="0"/>
              <a:t>Europawoche in Nottuln </a:t>
            </a:r>
            <a:endParaRPr lang="de-DE" sz="4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Auftaktveranstaltung am 07. Mai im Rahmen des Frühlingsfestes </a:t>
            </a:r>
            <a:r>
              <a:rPr lang="de-DE" sz="1600" dirty="0" smtClean="0"/>
              <a:t>(Organisation Gemeinde)</a:t>
            </a:r>
          </a:p>
          <a:p>
            <a:endParaRPr lang="de-DE" sz="1600" dirty="0"/>
          </a:p>
          <a:p>
            <a:r>
              <a:rPr lang="de-DE" dirty="0" smtClean="0"/>
              <a:t>Alle Vereine, Verbände, Schulen, </a:t>
            </a:r>
            <a:r>
              <a:rPr lang="de-DE" dirty="0" err="1" smtClean="0"/>
              <a:t>KiTa´s</a:t>
            </a:r>
            <a:r>
              <a:rPr lang="de-DE" dirty="0" smtClean="0"/>
              <a:t>, Parteien, Kirchen usw. bieten Veranstaltungen im Mai rund um das Thema Europa an.</a:t>
            </a:r>
          </a:p>
          <a:p>
            <a:endParaRPr lang="de-DE" dirty="0" smtClean="0"/>
          </a:p>
          <a:p>
            <a:r>
              <a:rPr lang="de-DE" dirty="0" smtClean="0"/>
              <a:t>Alle Veranstaltungen werden bis 28.02.2017 an die Gemeinde gemeldet </a:t>
            </a:r>
            <a:r>
              <a:rPr lang="de-DE" sz="1600" dirty="0" smtClean="0"/>
              <a:t>(Datum, Ort, Kreis, der angesprochen werden soll, Eintrittspreis, Kurzbeschreibung)</a:t>
            </a:r>
          </a:p>
          <a:p>
            <a:pPr marL="0" indent="0" algn="ctr">
              <a:buNone/>
            </a:pPr>
            <a:r>
              <a:rPr lang="de-DE" sz="4800" b="1" dirty="0" smtClean="0">
                <a:solidFill>
                  <a:srgbClr val="FF0000"/>
                </a:solidFill>
              </a:rPr>
              <a:t>europa@nottuln.de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 smtClean="0"/>
          </a:p>
          <a:p>
            <a:endParaRPr lang="de-DE" sz="1600" dirty="0"/>
          </a:p>
          <a:p>
            <a:endParaRPr lang="de-DE" sz="1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222" y="230188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12758"/>
            <a:ext cx="10515600" cy="4364205"/>
          </a:xfrm>
        </p:spPr>
        <p:txBody>
          <a:bodyPr/>
          <a:lstStyle/>
          <a:p>
            <a:r>
              <a:rPr lang="de-DE" dirty="0" smtClean="0"/>
              <a:t>Es bildet sich eine kleine </a:t>
            </a:r>
            <a:r>
              <a:rPr lang="de-DE" b="1" dirty="0" smtClean="0"/>
              <a:t>Arbeitsgruppe</a:t>
            </a:r>
            <a:r>
              <a:rPr lang="de-DE" dirty="0" smtClean="0"/>
              <a:t>,</a:t>
            </a:r>
          </a:p>
          <a:p>
            <a:endParaRPr lang="de-DE" dirty="0" smtClean="0"/>
          </a:p>
          <a:p>
            <a:r>
              <a:rPr lang="de-DE" dirty="0" smtClean="0"/>
              <a:t>die aus allen eingehenden Veranstaltungen einen Flyer für alle vier Ortsteile </a:t>
            </a:r>
            <a:r>
              <a:rPr lang="de-DE" dirty="0" smtClean="0"/>
              <a:t>erstellt</a:t>
            </a:r>
          </a:p>
          <a:p>
            <a:endParaRPr lang="de-DE" dirty="0" smtClean="0"/>
          </a:p>
          <a:p>
            <a:r>
              <a:rPr lang="de-DE" dirty="0"/>
              <a:t>d</a:t>
            </a:r>
            <a:r>
              <a:rPr lang="de-DE" dirty="0" smtClean="0"/>
              <a:t>ie eventuell noch Akteure anspricht und zum Mitmachen animiert</a:t>
            </a:r>
          </a:p>
          <a:p>
            <a:endParaRPr lang="de-DE" dirty="0" smtClean="0"/>
          </a:p>
          <a:p>
            <a:r>
              <a:rPr lang="de-DE" dirty="0" smtClean="0"/>
              <a:t>Die Kosten für den Flyer trägt die Gemeinde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222" y="230188"/>
            <a:ext cx="2152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9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Breitbild</PresentationFormat>
  <Paragraphs>52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Europawoche 2017</vt:lpstr>
      <vt:lpstr>Geschichte der Europawoche</vt:lpstr>
      <vt:lpstr>Ziel der Europawoche </vt:lpstr>
      <vt:lpstr>Arten von Veranstaltungen</vt:lpstr>
      <vt:lpstr>PowerPoint-Präsentation</vt:lpstr>
      <vt:lpstr>PowerPoint-Präsentation</vt:lpstr>
      <vt:lpstr>Akteure</vt:lpstr>
      <vt:lpstr>Europawoche in Nottuln </vt:lpstr>
      <vt:lpstr>PowerPoint-Präsentation</vt:lpstr>
      <vt:lpstr>PowerPoint-Präsentation</vt:lpstr>
    </vt:vector>
  </TitlesOfParts>
  <Company>Gemeinde Nottuln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Europawoche 2017</dc:title>
  <dc:creator>Mahnke, Manuela</dc:creator>
  <cp:lastModifiedBy>Mahnke, Manuela</cp:lastModifiedBy>
  <cp:revision>13</cp:revision>
  <dcterms:created xsi:type="dcterms:W3CDTF">2016-12-05T07:20:12Z</dcterms:created>
  <dcterms:modified xsi:type="dcterms:W3CDTF">2016-12-05T14:17:59Z</dcterms:modified>
</cp:coreProperties>
</file>